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8" r:id="rId5"/>
    <p:sldId id="309" r:id="rId6"/>
    <p:sldId id="283" r:id="rId7"/>
    <p:sldId id="284" r:id="rId8"/>
    <p:sldId id="297" r:id="rId9"/>
    <p:sldId id="299" r:id="rId10"/>
    <p:sldId id="302" r:id="rId11"/>
    <p:sldId id="310" r:id="rId12"/>
    <p:sldId id="308" r:id="rId13"/>
    <p:sldId id="303" r:id="rId14"/>
    <p:sldId id="304" r:id="rId15"/>
    <p:sldId id="307" r:id="rId16"/>
    <p:sldId id="305" r:id="rId17"/>
    <p:sldId id="306" r:id="rId18"/>
    <p:sldId id="301" r:id="rId19"/>
    <p:sldId id="300" r:id="rId20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-39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98006528"/>
        <c:axId val="98008064"/>
      </c:barChart>
      <c:catAx>
        <c:axId val="9800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8008064"/>
        <c:crosses val="autoZero"/>
        <c:auto val="1"/>
        <c:lblAlgn val="ctr"/>
        <c:lblOffset val="100"/>
        <c:noMultiLvlLbl val="0"/>
      </c:catAx>
      <c:valAx>
        <c:axId val="98008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800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600064"/>
        <c:axId val="98601600"/>
      </c:lineChart>
      <c:catAx>
        <c:axId val="9860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8601600"/>
        <c:crosses val="autoZero"/>
        <c:auto val="1"/>
        <c:lblAlgn val="ctr"/>
        <c:lblOffset val="100"/>
        <c:noMultiLvlLbl val="0"/>
      </c:catAx>
      <c:valAx>
        <c:axId val="9860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860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xmlns="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xmlns="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‹Nº›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13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xmlns="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xmlns="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xmlns="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xmlns="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xmlns="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xmlns="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xmlns="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xmlns="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xmlns="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xmlns="" id="{3E8A46E0-47C2-4441-B7DD-F621A80F1F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xmlns="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xmlns="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xmlns="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xmlns="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xmlns="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xmlns="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xmlns="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xmlns="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xmlns="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xmlns="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xmlns="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xmlns="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xmlns="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xmlns="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xmlns="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xmlns="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xmlns="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xmlns="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xmlns="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xmlns="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xmlns="" id="{BBC0CAF5-0DE6-4BEA-824E-124A54A76A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xmlns="" id="{ED008080-B2F5-441A-8B15-30AE86BBF9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xmlns="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xmlns="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xmlns="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xmlns="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xmlns="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xmlns="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xmlns="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xmlns="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xmlns="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xmlns="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xmlns="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xmlns="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xmlns="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xmlns="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xmlns="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xmlns="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xmlns="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xmlns="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49"/>
            <a:ext cx="5774882" cy="42252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s-CZ" sz="3200" dirty="0"/>
              <a:t>User media data</a:t>
            </a:r>
            <a:endParaRPr lang="cs-CZ" sz="3000" dirty="0"/>
          </a:p>
          <a:p>
            <a:pPr lvl="1"/>
            <a:r>
              <a:rPr lang="en-US" sz="2000" dirty="0"/>
              <a:t>Signature issue</a:t>
            </a:r>
            <a:r>
              <a:rPr lang="cs-CZ" sz="2000" dirty="0"/>
              <a:t> </a:t>
            </a:r>
            <a:r>
              <a:rPr lang="cs-CZ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Tiktok-siganture</a:t>
            </a:r>
            <a:r>
              <a:rPr lang="en-US" sz="2000" dirty="0">
                <a:sym typeface="Wingdings" panose="05000000000000000000" pitchFamily="2" charset="2"/>
              </a:rPr>
              <a:t> lib solution</a:t>
            </a:r>
            <a:endParaRPr lang="en-US" sz="2000" dirty="0"/>
          </a:p>
          <a:p>
            <a:pPr lvl="1"/>
            <a:r>
              <a:rPr lang="en-US" sz="2000" dirty="0"/>
              <a:t>Node.js issue </a:t>
            </a:r>
            <a:r>
              <a:rPr lang="en-US" sz="2000" dirty="0">
                <a:sym typeface="Wingdings" panose="05000000000000000000" pitchFamily="2" charset="2"/>
              </a:rPr>
              <a:t> Naked lib solution</a:t>
            </a:r>
            <a:endParaRPr lang="en-US" sz="2000" dirty="0"/>
          </a:p>
          <a:p>
            <a:pPr lvl="1"/>
            <a:r>
              <a:rPr lang="en-US" sz="2000" dirty="0"/>
              <a:t>Path issue </a:t>
            </a:r>
            <a:r>
              <a:rPr lang="en-US" sz="2000" dirty="0">
                <a:sym typeface="Wingdings" panose="05000000000000000000" pitchFamily="2" charset="2"/>
              </a:rPr>
              <a:t> setup-nodeJS.py script solution</a:t>
            </a:r>
          </a:p>
          <a:p>
            <a:r>
              <a:rPr lang="en-US" sz="3200" dirty="0"/>
              <a:t>MongoDB</a:t>
            </a:r>
          </a:p>
          <a:p>
            <a:pPr lvl="1"/>
            <a:r>
              <a:rPr lang="en-US" sz="2000" dirty="0"/>
              <a:t>Overwrite or add data</a:t>
            </a:r>
          </a:p>
          <a:p>
            <a:r>
              <a:rPr lang="en-US" sz="3200" dirty="0"/>
              <a:t>Server timeout</a:t>
            </a:r>
          </a:p>
          <a:p>
            <a:pPr lvl="1"/>
            <a:r>
              <a:rPr lang="en-US" sz="2000" dirty="0"/>
              <a:t>Setting pause</a:t>
            </a:r>
          </a:p>
          <a:p>
            <a:endParaRPr lang="en-US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xmlns="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xmlns="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xmlns="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xmlns="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xmlns="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xmlns="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2" y="3361049"/>
            <a:ext cx="5472000" cy="4148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b="1" smtClean="0">
                <a:ea typeface="+mn-lt"/>
                <a:cs typeface="+mn-lt"/>
              </a:rPr>
              <a:t>Jupyter Notebook.</a:t>
            </a:r>
            <a:r>
              <a:rPr lang="sv-SE" smtClean="0">
                <a:ea typeface="+mn-lt"/>
                <a:cs typeface="+mn-lt"/>
              </a:rPr>
              <a:t> </a:t>
            </a: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xmlns="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xmlns="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sp>
        <p:nvSpPr>
          <p:cNvPr id="8" name="Platshållare för innehåll 4">
            <a:extLst>
              <a:ext uri="{FF2B5EF4-FFF2-40B4-BE49-F238E27FC236}">
                <a16:creationId xmlns:a16="http://schemas.microsoft.com/office/drawing/2014/main" xmlns="" id="{9A1097A3-453E-493D-B691-11B180198880}"/>
              </a:ext>
            </a:extLst>
          </p:cNvPr>
          <p:cNvSpPr txBox="1">
            <a:spLocks/>
          </p:cNvSpPr>
          <p:nvPr/>
        </p:nvSpPr>
        <p:spPr>
          <a:xfrm>
            <a:off x="340532" y="313266"/>
            <a:ext cx="5472000" cy="4148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sv-SE" b="1" smtClean="0">
                <a:ea typeface="+mn-lt"/>
                <a:cs typeface="+mn-lt"/>
              </a:rPr>
              <a:t>MongoDB Compass.</a:t>
            </a:r>
            <a:endParaRPr lang="sv-SE" dirty="0"/>
          </a:p>
        </p:txBody>
      </p:sp>
      <p:pic>
        <p:nvPicPr>
          <p:cNvPr id="3074" name="Picture 2" descr="C:\Users\Eduardo\Desktop\mdbcompa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728132"/>
            <a:ext cx="3191934" cy="265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duardo\Desktop\jupy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3894668"/>
            <a:ext cx="3191934" cy="231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royecto Jupyter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1" y="4123268"/>
            <a:ext cx="1599597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ompass | MongoD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7" y="1551989"/>
            <a:ext cx="1929644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xmlns="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12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xmlns="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xmlns="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xmlns="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xmlns="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xmlns="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xmlns="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xmlns="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xmlns="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xmlns="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xmlns="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xmlns="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xmlns="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xmlns="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xmlns="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 dirty="0"/>
              <a:t>Communication</a:t>
            </a:r>
          </a:p>
          <a:p>
            <a:pPr marL="285750" indent="-285750"/>
            <a:r>
              <a:rPr lang="sv-SE" b="1" dirty="0"/>
              <a:t>Initiative</a:t>
            </a:r>
          </a:p>
          <a:p>
            <a:pPr marL="285750" indent="-285750"/>
            <a:r>
              <a:rPr lang="sv-SE" b="1" dirty="0"/>
              <a:t>Problem Solving</a:t>
            </a:r>
          </a:p>
          <a:p>
            <a:pPr marL="285750" indent="-285750"/>
            <a:r>
              <a:rPr lang="sv-SE" b="1" dirty="0"/>
              <a:t>Conflict Result &amp; Critical Thinking</a:t>
            </a:r>
          </a:p>
          <a:p>
            <a:pPr marL="285750" indent="-285750"/>
            <a:r>
              <a:rPr lang="sv-SE" b="1" dirty="0"/>
              <a:t>Decision Making</a:t>
            </a:r>
          </a:p>
          <a:p>
            <a:pPr marL="285750" indent="-285750"/>
            <a:r>
              <a:rPr lang="sv-SE" b="1" dirty="0"/>
              <a:t>Willingess to Learn &amp; Enthusiasm</a:t>
            </a:r>
          </a:p>
          <a:p>
            <a:pPr marL="285750" indent="-285750"/>
            <a:r>
              <a:rPr lang="sv-SE" b="1" dirty="0"/>
              <a:t>Teamwork &amp; Cooperation</a:t>
            </a:r>
          </a:p>
          <a:p>
            <a:pPr marL="285750" indent="-285750"/>
            <a:r>
              <a:rPr lang="sv-SE" b="1" dirty="0"/>
              <a:t>European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xmlns="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xmlns="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xmlns="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xmlns="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xmlns="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xmlns="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xmlns="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xmlns="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xmlns="" id="{820762A2-C28D-4F3E-91F6-48239B4788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081" r="23081"/>
          <a:stretch>
            <a:fillRect/>
          </a:stretch>
        </p:blipFill>
        <p:spPr>
          <a:xfrm>
            <a:off x="8265292" y="2455145"/>
            <a:ext cx="3494708" cy="365256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966350E-858F-4B09-B34C-F25EBCE1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46" y="243325"/>
            <a:ext cx="4648200" cy="985000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2AA0DE7-2DEB-4BA8-8C87-7EAF674B0B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28169" y="1028700"/>
            <a:ext cx="4648200" cy="11628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xmlns="" id="{FFC23963-B0B0-4A5A-B803-67118B11F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169" y="2372082"/>
            <a:ext cx="5472000" cy="2999426"/>
          </a:xfrm>
        </p:spPr>
        <p:txBody>
          <a:bodyPr/>
          <a:lstStyle/>
          <a:p>
            <a:r>
              <a:rPr lang="es-ES" sz="2400" dirty="0"/>
              <a:t>INTRODUCTION</a:t>
            </a:r>
          </a:p>
          <a:p>
            <a:pPr lvl="1"/>
            <a:r>
              <a:rPr lang="es-ES" sz="2000" dirty="0"/>
              <a:t>PACMAN</a:t>
            </a:r>
          </a:p>
          <a:p>
            <a:pPr lvl="1"/>
            <a:r>
              <a:rPr lang="es-ES" sz="2000" dirty="0" err="1"/>
              <a:t>Schools</a:t>
            </a:r>
            <a:r>
              <a:rPr lang="es-ES" sz="2000" dirty="0"/>
              <a:t> &amp; </a:t>
            </a:r>
            <a:r>
              <a:rPr lang="es-ES" sz="2000" dirty="0" err="1"/>
              <a:t>Students</a:t>
            </a:r>
            <a:endParaRPr lang="es-ES" sz="2000" dirty="0"/>
          </a:p>
          <a:p>
            <a:pPr lvl="1"/>
            <a:r>
              <a:rPr lang="es-ES" sz="2000" dirty="0" err="1"/>
              <a:t>Companies</a:t>
            </a:r>
            <a:r>
              <a:rPr lang="es-ES" sz="2000" dirty="0"/>
              <a:t>	</a:t>
            </a:r>
          </a:p>
          <a:p>
            <a:r>
              <a:rPr lang="es-ES" sz="2400" dirty="0"/>
              <a:t>OBJETIVE</a:t>
            </a:r>
          </a:p>
          <a:p>
            <a:r>
              <a:rPr lang="es-ES" sz="2400" dirty="0"/>
              <a:t>TECHNOLOGIES</a:t>
            </a:r>
          </a:p>
          <a:p>
            <a:r>
              <a:rPr lang="es-ES" sz="2400" dirty="0"/>
              <a:t>GANTT DIAGRAM</a:t>
            </a:r>
          </a:p>
          <a:p>
            <a:r>
              <a:rPr lang="es-ES" sz="2400" dirty="0"/>
              <a:t>THE CRAWLER</a:t>
            </a:r>
          </a:p>
          <a:p>
            <a:r>
              <a:rPr lang="es-ES" sz="2400" dirty="0"/>
              <a:t>SYSTEM TESTING</a:t>
            </a:r>
          </a:p>
          <a:p>
            <a:r>
              <a:rPr lang="es-ES" sz="2400" dirty="0"/>
              <a:t>ANALYSYS &amp; CONCLUSIONS</a:t>
            </a:r>
          </a:p>
          <a:p>
            <a:r>
              <a:rPr lang="es-ES" sz="2400" dirty="0"/>
              <a:t>BIG DATA</a:t>
            </a:r>
          </a:p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71D6EED-DDD8-4499-8983-C7C152B717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3AF4E1D9-CC69-40D9-A582-622F2A99E3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4000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xmlns="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xmlns="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xmlns="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xmlns="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xmlns="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 dirty="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 dirty="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 dirty="0">
                <a:ea typeface="+mn-lt"/>
                <a:cs typeface="+mn-lt"/>
              </a:rPr>
              <a:t>SPS Na </a:t>
            </a:r>
            <a:r>
              <a:rPr lang="en-GB" sz="1600" dirty="0" err="1">
                <a:ea typeface="+mn-lt"/>
                <a:cs typeface="+mn-lt"/>
              </a:rPr>
              <a:t>Proseku</a:t>
            </a:r>
            <a:r>
              <a:rPr lang="en-GB" sz="1600">
                <a:ea typeface="+mn-lt"/>
                <a:cs typeface="+mn-lt"/>
              </a:rPr>
              <a:t>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xmlns="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xmlns="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xmlns="" id="{7F65E93D-09FF-42EE-B9DD-750638966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xmlns="" id="{5A563457-1EC8-4978-BCCB-AFD88C9ED0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xmlns="" id="{A7CD04AE-9A8B-4DED-855D-F51B510D0B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xmlns="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xmlns="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xmlns="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xmlns="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78" y="797714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xmlns="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xmlns="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55" y="3878160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xmlns="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 dirty="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Grupo 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xmlns="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xmlns="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xmlns="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xmlns="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xmlns="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 dirty="0"/>
              <a:t>The Main Goal</a:t>
            </a:r>
          </a:p>
          <a:p>
            <a:r>
              <a:rPr lang="sv-SE" sz="2400" dirty="0"/>
              <a:t>Crawler/Spider</a:t>
            </a:r>
          </a:p>
          <a:p>
            <a:r>
              <a:rPr lang="sv-SE" sz="2400" dirty="0"/>
              <a:t>TiKToK</a:t>
            </a:r>
          </a:p>
          <a:p>
            <a:r>
              <a:rPr lang="sv-SE" sz="2400" dirty="0"/>
              <a:t>Scraping</a:t>
            </a:r>
          </a:p>
          <a:p>
            <a:r>
              <a:rPr lang="sv-SE" sz="2400" dirty="0"/>
              <a:t>MongoDB</a:t>
            </a:r>
          </a:p>
          <a:p>
            <a:r>
              <a:rPr lang="sv-SE" sz="2400" dirty="0"/>
              <a:t>Pandas and Matplotlib</a:t>
            </a:r>
          </a:p>
          <a:p>
            <a:r>
              <a:rPr lang="sv-SE" sz="2400" dirty="0"/>
              <a:t>Creating Bridges</a:t>
            </a:r>
          </a:p>
          <a:p>
            <a:endParaRPr lang="sv-SE" sz="2400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xmlns="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xmlns="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xmlns="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xmlns="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xmlns="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xmlns="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xmlns="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Python</a:t>
            </a:r>
          </a:p>
          <a:p>
            <a:r>
              <a:rPr lang="sv-SE" dirty="0"/>
              <a:t>MongoDB</a:t>
            </a:r>
          </a:p>
          <a:p>
            <a:r>
              <a:rPr lang="sv-SE" dirty="0"/>
              <a:t>Pandas</a:t>
            </a:r>
          </a:p>
          <a:p>
            <a:r>
              <a:rPr lang="sv-SE" dirty="0"/>
              <a:t>Matplotlib</a:t>
            </a:r>
          </a:p>
          <a:p>
            <a:r>
              <a:rPr lang="sv-SE" dirty="0"/>
              <a:t>Jupyter Notebook</a:t>
            </a:r>
          </a:p>
          <a:p>
            <a:r>
              <a:rPr lang="sv-SE" dirty="0"/>
              <a:t>GitHub</a:t>
            </a:r>
          </a:p>
          <a:p>
            <a:r>
              <a:rPr lang="sv-SE" dirty="0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xmlns="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xmlns="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B38DF41-D91F-4018-9607-5484706A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0"/>
            <a:ext cx="6641900" cy="1124345"/>
          </a:xfrm>
        </p:spPr>
        <p:txBody>
          <a:bodyPr/>
          <a:lstStyle/>
          <a:p>
            <a:r>
              <a:rPr lang="es-ES" dirty="0"/>
              <a:t>GANTT DIAGRAM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DBDAE87-2949-4C6B-B8CD-08300BF8C6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100" y="1124345"/>
            <a:ext cx="6641626" cy="59015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C2F0C83-17B0-4F93-A3A0-07BCA7B039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BAE7E1B-1F34-4B84-B664-93FC1B99CC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8</a:t>
            </a:fld>
            <a:endParaRPr lang="sv-SE" noProof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xmlns="" id="{786B2410-A96F-4810-BE57-B15E777C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052897"/>
              </p:ext>
            </p:extLst>
          </p:nvPr>
        </p:nvGraphicFramePr>
        <p:xfrm>
          <a:off x="219075" y="2248690"/>
          <a:ext cx="11791393" cy="33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3" imgW="11563421" imgH="3300500" progId="Excel.Sheet.12">
                  <p:embed/>
                </p:oleObj>
              </mc:Choice>
              <mc:Fallback>
                <p:oleObj name="Worksheet" r:id="rId3" imgW="11563421" imgH="33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75" y="2248690"/>
                        <a:ext cx="11791393" cy="336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" name="Estrella: 5 puntas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763"/>
            <a:ext cx="1524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4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9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xmlns="" id="{61054F56-F36D-4E7C-BBBF-CA97492BE584}"/>
              </a:ext>
            </a:extLst>
          </p:cNvPr>
          <p:cNvSpPr txBox="1"/>
          <p:nvPr/>
        </p:nvSpPr>
        <p:spPr>
          <a:xfrm>
            <a:off x="5118060" y="3767959"/>
            <a:ext cx="6641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Initial user profile links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profile data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media data</a:t>
            </a:r>
          </a:p>
        </p:txBody>
      </p:sp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327</Words>
  <Application>Microsoft Office PowerPoint</Application>
  <PresentationFormat>Personalizado</PresentationFormat>
  <Paragraphs>132</Paragraphs>
  <Slides>16</Slides>
  <Notes>5</Notes>
  <HiddenSlides>2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8" baseType="lpstr">
      <vt:lpstr>Office-tema</vt:lpstr>
      <vt:lpstr>Worksheet</vt:lpstr>
      <vt:lpstr>The P.A.C.M.A.N Project</vt:lpstr>
      <vt:lpstr>INDEX</vt:lpstr>
      <vt:lpstr>Introduction</vt:lpstr>
      <vt:lpstr>Schools and Students</vt:lpstr>
      <vt:lpstr>The Companies</vt:lpstr>
      <vt:lpstr>The Objective</vt:lpstr>
      <vt:lpstr>Technologies</vt:lpstr>
      <vt:lpstr>GANTT DIAGRAM</vt:lpstr>
      <vt:lpstr>The Crawler</vt:lpstr>
      <vt:lpstr>Problems and Solutions</vt:lpstr>
      <vt:lpstr>System Testing</vt:lpstr>
      <vt:lpstr>ANALYSIS</vt:lpstr>
      <vt:lpstr>Big Data</vt:lpstr>
      <vt:lpstr>Thanks  for your attention!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2020-05-29T10:40:48Z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